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4" r:id="rId3"/>
    <p:sldId id="293" r:id="rId4"/>
    <p:sldId id="286" r:id="rId5"/>
    <p:sldId id="265" r:id="rId6"/>
    <p:sldId id="261" r:id="rId7"/>
    <p:sldId id="264" r:id="rId8"/>
    <p:sldId id="270" r:id="rId9"/>
    <p:sldId id="271" r:id="rId10"/>
    <p:sldId id="288" r:id="rId11"/>
    <p:sldId id="290" r:id="rId12"/>
    <p:sldId id="268" r:id="rId13"/>
    <p:sldId id="289" r:id="rId14"/>
    <p:sldId id="291" r:id="rId15"/>
    <p:sldId id="274" r:id="rId16"/>
    <p:sldId id="276" r:id="rId17"/>
    <p:sldId id="258" r:id="rId18"/>
    <p:sldId id="285" r:id="rId19"/>
    <p:sldId id="283" r:id="rId20"/>
    <p:sldId id="259" r:id="rId21"/>
    <p:sldId id="279" r:id="rId22"/>
    <p:sldId id="266" r:id="rId23"/>
    <p:sldId id="282" r:id="rId24"/>
    <p:sldId id="275" r:id="rId25"/>
    <p:sldId id="273" r:id="rId26"/>
    <p:sldId id="262" r:id="rId27"/>
    <p:sldId id="280" r:id="rId28"/>
    <p:sldId id="281" r:id="rId29"/>
    <p:sldId id="260" r:id="rId30"/>
    <p:sldId id="263" r:id="rId31"/>
    <p:sldId id="277" r:id="rId32"/>
    <p:sldId id="278" r:id="rId33"/>
    <p:sldId id="287" r:id="rId34"/>
    <p:sldId id="269" r:id="rId35"/>
    <p:sldId id="292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01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2" autoAdjust="0"/>
    <p:restoredTop sz="65823" autoAdjust="0"/>
  </p:normalViewPr>
  <p:slideViewPr>
    <p:cSldViewPr snapToGrid="0">
      <p:cViewPr varScale="1">
        <p:scale>
          <a:sx n="76" d="100"/>
          <a:sy n="76" d="100"/>
        </p:scale>
        <p:origin x="15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CRESS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Здравствуйте</a:t>
            </a:r>
            <a:r>
              <a:rPr lang="en-US" baseline="0" dirty="0" smtClean="0"/>
              <a:t>!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he-IL" sz="1200" b="0" dirty="0" smtClean="0">
                <a:solidFill>
                  <a:srgbClr val="FF0000"/>
                </a:solidFill>
              </a:rPr>
              <a:t>Тема</a:t>
            </a:r>
            <a:r>
              <a:rPr lang="ru-RU" altLang="he-IL" sz="1200" b="0" baseline="0" dirty="0" smtClean="0">
                <a:solidFill>
                  <a:srgbClr val="FF0000"/>
                </a:solidFill>
              </a:rPr>
              <a:t> моей презентации</a:t>
            </a:r>
            <a:r>
              <a:rPr lang="en-US" altLang="he-IL" sz="1200" b="0" baseline="0" dirty="0" smtClean="0">
                <a:solidFill>
                  <a:srgbClr val="FF0000"/>
                </a:solidFill>
              </a:rPr>
              <a:t> ”</a:t>
            </a:r>
            <a:r>
              <a:rPr lang="ru-RU" sz="1200" b="1" dirty="0" smtClean="0">
                <a:solidFill>
                  <a:srgbClr val="C00000"/>
                </a:solidFill>
              </a:rPr>
              <a:t>Измерение ионизационных выходов ядер отдачи в жидком аргоне методом рассеяния нейтронов</a:t>
            </a:r>
            <a:r>
              <a:rPr lang="en-US" altLang="he-IL" sz="1200" b="0" baseline="0" dirty="0" smtClean="0">
                <a:solidFill>
                  <a:srgbClr val="FF0000"/>
                </a:solidFill>
              </a:rPr>
              <a:t>”</a:t>
            </a: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Объединяя все доступные данные по ионизационным выходам ядер отдачи в жидком аргоне и экстраполируя данные к</a:t>
            </a:r>
            <a:r>
              <a:rPr lang="ru-RU" baseline="0" dirty="0" smtClean="0"/>
              <a:t> общему, наиболее близкому полю 0.56 </a:t>
            </a:r>
            <a:r>
              <a:rPr lang="ru-RU" baseline="0" dirty="0" err="1" smtClean="0"/>
              <a:t>кВ</a:t>
            </a:r>
            <a:r>
              <a:rPr lang="en-US" baseline="0" dirty="0" smtClean="0"/>
              <a:t>/</a:t>
            </a:r>
            <a:r>
              <a:rPr lang="ru-RU" baseline="0" dirty="0" smtClean="0"/>
              <a:t>см, мы обнаружили </a:t>
            </a:r>
            <a:r>
              <a:rPr lang="ru-RU" baseline="0" dirty="0" err="1" smtClean="0"/>
              <a:t>немонотонность</a:t>
            </a:r>
            <a:r>
              <a:rPr lang="ru-RU" baseline="0" dirty="0" smtClean="0"/>
              <a:t> ионизационного выхода (график слева). </a:t>
            </a:r>
          </a:p>
          <a:p>
            <a:r>
              <a:rPr lang="ru-RU" baseline="0" dirty="0" smtClean="0"/>
              <a:t>Подобная </a:t>
            </a:r>
            <a:r>
              <a:rPr lang="ru-RU" baseline="0" dirty="0" err="1" smtClean="0"/>
              <a:t>немонотонность</a:t>
            </a:r>
            <a:r>
              <a:rPr lang="ru-RU" baseline="0" dirty="0" smtClean="0"/>
              <a:t> характерна для электронов отдачи, как в жидком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ru-RU" baseline="0" dirty="0" smtClean="0"/>
              <a:t>так и </a:t>
            </a:r>
            <a:r>
              <a:rPr lang="en-US" baseline="0" dirty="0" err="1" smtClean="0"/>
              <a:t>Ar</a:t>
            </a:r>
            <a:r>
              <a:rPr lang="ru-RU" baseline="0" dirty="0" smtClean="0"/>
              <a:t> (график справа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приведен для </a:t>
            </a:r>
            <a:r>
              <a:rPr lang="en-US" baseline="0" dirty="0" err="1" smtClean="0"/>
              <a:t>Ar</a:t>
            </a:r>
            <a:r>
              <a:rPr lang="ru-RU" baseline="0" dirty="0" smtClean="0"/>
              <a:t>)</a:t>
            </a:r>
            <a:r>
              <a:rPr lang="en-US" baseline="0" dirty="0" smtClean="0"/>
              <a:t>, </a:t>
            </a:r>
            <a:r>
              <a:rPr lang="ru-RU" baseline="0" dirty="0" smtClean="0"/>
              <a:t>однако для ядер отдачи в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</a:t>
            </a:r>
            <a:r>
              <a:rPr lang="ru-RU" baseline="0" dirty="0" smtClean="0"/>
              <a:t>зависимость является монотонной.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Чтобы детальнее изучить данный эффект и произвести калибровку для ядер отдачи низкой энергии, мы планируем измерить ионизационный выход в </a:t>
            </a:r>
            <a:r>
              <a:rPr lang="ru-RU" dirty="0" smtClean="0"/>
              <a:t>жидком аргоне </a:t>
            </a:r>
            <a:r>
              <a:rPr lang="ru-RU" baseline="0" dirty="0" smtClean="0"/>
              <a:t> для энергий ниже 233 кэВ, используя двойное рассеяние нейтронов.</a:t>
            </a:r>
          </a:p>
          <a:p>
            <a:r>
              <a:rPr lang="ru-RU" baseline="0" dirty="0" smtClean="0"/>
              <a:t>На данный момент ведутся подготовительные работы по улучшению </a:t>
            </a:r>
            <a:r>
              <a:rPr lang="ru-RU" baseline="0" dirty="0" err="1" smtClean="0"/>
              <a:t>светосбора</a:t>
            </a:r>
            <a:r>
              <a:rPr lang="ru-RU" baseline="0" dirty="0" smtClean="0"/>
              <a:t> детектора, отладке системы сбора данных и </a:t>
            </a:r>
            <a:r>
              <a:rPr lang="ru-RU" baseline="0" dirty="0" err="1" smtClean="0"/>
              <a:t>пересборке</a:t>
            </a:r>
            <a:r>
              <a:rPr lang="ru-RU" baseline="0" dirty="0" smtClean="0"/>
              <a:t> детектора с нашей стороны,</a:t>
            </a:r>
          </a:p>
          <a:p>
            <a:r>
              <a:rPr lang="ru-RU" baseline="0" dirty="0" smtClean="0"/>
              <a:t>и починке и увеличению выхода нейтронного генератора подразделением кафедры физики плазмы.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6</a:t>
            </a:r>
            <a:r>
              <a:rPr lang="en-US" dirty="0" smtClean="0"/>
              <a:t>:</a:t>
            </a:r>
            <a:r>
              <a:rPr lang="ru-RU" dirty="0" smtClean="0"/>
              <a:t>5</a:t>
            </a:r>
            <a:r>
              <a:rPr lang="en-US" dirty="0" smtClean="0"/>
              <a:t>0 – </a:t>
            </a:r>
            <a:r>
              <a:rPr lang="ru-RU" dirty="0" smtClean="0"/>
              <a:t>8</a:t>
            </a:r>
            <a:r>
              <a:rPr lang="en-US" dirty="0" smtClean="0"/>
              <a:t>:</a:t>
            </a:r>
            <a:r>
              <a:rPr lang="ru-RU" dirty="0" smtClean="0"/>
              <a:t>00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9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Подводя итоги, я </a:t>
            </a:r>
            <a:r>
              <a:rPr lang="ru-RU" baseline="0" dirty="0" smtClean="0"/>
              <a:t>хотел бы отметить, что </a:t>
            </a:r>
          </a:p>
          <a:p>
            <a:endParaRPr lang="ru-RU" baseline="0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Мы измерили ионизационные выходы ядер отдачи в жидком аргоне</a:t>
            </a:r>
            <a:r>
              <a:rPr lang="en-US" altLang="ru-RU" dirty="0" smtClean="0"/>
              <a:t> </a:t>
            </a:r>
            <a:r>
              <a:rPr lang="ru-RU" altLang="ru-RU" dirty="0" smtClean="0"/>
              <a:t>методом рассеяния нейтронов</a:t>
            </a:r>
            <a:r>
              <a:rPr lang="en-US" altLang="ru-RU" dirty="0" smtClean="0"/>
              <a:t> </a:t>
            </a:r>
            <a:r>
              <a:rPr lang="ru-RU" altLang="ru-RU" dirty="0" smtClean="0"/>
              <a:t>в новом диапазоне электрических полей</a:t>
            </a:r>
            <a:r>
              <a:rPr lang="en-US" altLang="ru-RU" dirty="0" smtClean="0"/>
              <a:t>.</a:t>
            </a:r>
            <a:endParaRPr lang="en-US" dirty="0" smtClean="0"/>
          </a:p>
          <a:p>
            <a:pPr>
              <a:spcBef>
                <a:spcPct val="0"/>
              </a:spcBef>
              <a:buNone/>
            </a:pP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Полученные данные в рамках модели </a:t>
            </a:r>
            <a:r>
              <a:rPr lang="en-US" altLang="ru-RU" dirty="0" smtClean="0"/>
              <a:t>Jaffe </a:t>
            </a:r>
            <a:r>
              <a:rPr lang="ru-RU" altLang="ru-RU" dirty="0" smtClean="0"/>
              <a:t>согласуются с нашим предыдущим измерением и другими экспериментами.</a:t>
            </a:r>
          </a:p>
          <a:p>
            <a:pPr>
              <a:spcBef>
                <a:spcPct val="0"/>
              </a:spcBef>
              <a:buNone/>
            </a:pP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r>
              <a:rPr lang="en-US" altLang="ru-RU" dirty="0" smtClean="0"/>
              <a:t>-</a:t>
            </a:r>
            <a:r>
              <a:rPr lang="ru-RU" altLang="ru-RU" dirty="0" smtClean="0"/>
              <a:t> Объединение и экстраполяция всех доступных на данный момент данных по ионизационному выходу ядер отдачи в жидком аргоне указывает на существование минимума по шкале энергии.</a:t>
            </a:r>
            <a:endParaRPr lang="en-US" altLang="ru-RU" dirty="0" smtClean="0"/>
          </a:p>
          <a:p>
            <a:pPr>
              <a:spcBef>
                <a:spcPct val="0"/>
              </a:spcBef>
              <a:buNone/>
            </a:pPr>
            <a:endParaRPr lang="ru-RU" altLang="ru-RU" dirty="0" smtClean="0"/>
          </a:p>
          <a:p>
            <a:pPr>
              <a:spcBef>
                <a:spcPct val="0"/>
              </a:spcBef>
              <a:buNone/>
            </a:pPr>
            <a:r>
              <a:rPr lang="ru-RU" altLang="ru-RU" dirty="0" smtClean="0"/>
              <a:t>-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Данные исследования особенно актуальны для новых масштабных экспериментов по поиску темной материи, в частности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</a:t>
            </a:r>
            <a:r>
              <a:rPr lang="ru-RU" altLang="ru-RU" dirty="0" err="1" smtClean="0"/>
              <a:t>коллаборации</a:t>
            </a:r>
            <a:r>
              <a:rPr lang="ru-RU" altLang="ru-RU" dirty="0" smtClean="0"/>
              <a:t> </a:t>
            </a:r>
            <a:r>
              <a:rPr lang="en-US" altLang="ru-RU" dirty="0" err="1" smtClean="0"/>
              <a:t>DarkSide</a:t>
            </a:r>
            <a:r>
              <a:rPr lang="en-US" altLang="ru-RU" dirty="0" smtClean="0"/>
              <a:t>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ru-RU" dirty="0" smtClean="0"/>
              <a:t>8</a:t>
            </a:r>
            <a:r>
              <a:rPr lang="en-US" dirty="0" smtClean="0"/>
              <a:t>:00</a:t>
            </a:r>
            <a:r>
              <a:rPr lang="en-US" baseline="0" dirty="0" smtClean="0"/>
              <a:t> </a:t>
            </a:r>
            <a:r>
              <a:rPr lang="en-US" baseline="0" dirty="0" smtClean="0"/>
              <a:t>– </a:t>
            </a:r>
            <a:r>
              <a:rPr lang="ru-RU" baseline="0" dirty="0" smtClean="0"/>
              <a:t>9</a:t>
            </a:r>
            <a:r>
              <a:rPr lang="en-US" baseline="0" dirty="0" smtClean="0"/>
              <a:t>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9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we will reach sufficient light collection</a:t>
            </a:r>
            <a:r>
              <a:rPr lang="en-US" sz="1200" b="0" baseline="0" dirty="0" smtClean="0">
                <a:solidFill>
                  <a:srgbClr val="000099"/>
                </a:solidFill>
              </a:rPr>
              <a:t>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1264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2010 году эксперимент </a:t>
            </a:r>
            <a:r>
              <a:rPr lang="en-US" altLang="ru-RU" dirty="0" smtClean="0">
                <a:sym typeface="System"/>
              </a:rPr>
              <a:t>DAMA/LIBRA</a:t>
            </a:r>
            <a:r>
              <a:rPr lang="ru-RU" altLang="ru-RU" dirty="0" smtClean="0">
                <a:sym typeface="System"/>
              </a:rPr>
              <a:t> наблюдал годовую модуляцию </a:t>
            </a:r>
            <a:r>
              <a:rPr lang="ru-RU" altLang="ru-RU" baseline="0" dirty="0" smtClean="0">
                <a:sym typeface="System"/>
              </a:rPr>
              <a:t>потока регистрируемых частиц, предположительно</a:t>
            </a:r>
            <a:r>
              <a:rPr lang="en-US" altLang="ru-RU" baseline="0" dirty="0" smtClean="0">
                <a:sym typeface="System"/>
              </a:rPr>
              <a:t> </a:t>
            </a:r>
            <a:r>
              <a:rPr lang="ru-RU" altLang="ru-RU" baseline="0" dirty="0" smtClean="0">
                <a:sym typeface="System"/>
              </a:rPr>
              <a:t>частиц темной материи (</a:t>
            </a:r>
            <a:r>
              <a:rPr lang="ru-RU" altLang="ru-RU" baseline="0" dirty="0" err="1" smtClean="0">
                <a:sym typeface="System"/>
              </a:rPr>
              <a:t>вимпов</a:t>
            </a:r>
            <a:r>
              <a:rPr lang="ru-RU" altLang="ru-RU" baseline="0" dirty="0" smtClean="0">
                <a:sym typeface="System"/>
              </a:rPr>
              <a:t>) с массой порядка 10 ГэВ.</a:t>
            </a:r>
          </a:p>
          <a:p>
            <a:r>
              <a:rPr lang="ru-RU" altLang="ru-RU" dirty="0" smtClean="0">
                <a:sym typeface="System"/>
              </a:rPr>
              <a:t>Эксперименты </a:t>
            </a:r>
            <a:r>
              <a:rPr lang="en-US" altLang="ru-RU" dirty="0" err="1" smtClean="0">
                <a:sym typeface="System"/>
              </a:rPr>
              <a:t>CoGeNT</a:t>
            </a:r>
            <a:r>
              <a:rPr lang="ru-RU" altLang="ru-RU" dirty="0" smtClean="0">
                <a:sym typeface="System"/>
              </a:rPr>
              <a:t> и </a:t>
            </a:r>
            <a:r>
              <a:rPr lang="en-US" dirty="0" smtClean="0"/>
              <a:t> </a:t>
            </a:r>
            <a:r>
              <a:rPr lang="en-US" dirty="0" smtClean="0">
                <a:hlinkClick r:id="rId3" tooltip="CRESST"/>
              </a:rPr>
              <a:t>CRESST</a:t>
            </a:r>
            <a:r>
              <a:rPr lang="ru-RU" dirty="0" smtClean="0"/>
              <a:t> также сообщают о регистрации нескольких событий,</a:t>
            </a:r>
            <a:r>
              <a:rPr lang="ru-RU" baseline="0" dirty="0" smtClean="0"/>
              <a:t> интерпретируемых как </a:t>
            </a:r>
            <a:r>
              <a:rPr lang="ru-RU" baseline="0" dirty="0" err="1" smtClean="0"/>
              <a:t>вимпы</a:t>
            </a:r>
            <a:r>
              <a:rPr lang="ru-RU" baseline="0" dirty="0" smtClean="0"/>
              <a:t> с массой 10 ГэВ.</a:t>
            </a:r>
            <a:endParaRPr lang="ru-RU" altLang="ru-RU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Однако во множестве других экспериментов в том же диапазоне энергий, но основанных на жидких благородных газах, результат оказался отрицательный.</a:t>
            </a:r>
          </a:p>
          <a:p>
            <a:endParaRPr lang="ru-RU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Чтобы разрешить эту ситуацию, необходимо, во-первых, набрать достаточную статистику.</a:t>
            </a:r>
            <a:endParaRPr lang="en-US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Во-вторых, необходима достоверная калибровка энергетической шкалы для ядер отдачи.</a:t>
            </a:r>
          </a:p>
          <a:p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0:15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0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altLang="ru-RU" baseline="0" dirty="0" smtClean="0">
              <a:sym typeface="System"/>
            </a:endParaRPr>
          </a:p>
          <a:p>
            <a:endParaRPr lang="ru-RU" altLang="ru-RU" baseline="0" dirty="0" smtClean="0">
              <a:sym typeface="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3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the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32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987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Экономически целесообразно реализовать масштабируемый детектор можно только на жидком благородном газе </a:t>
            </a:r>
            <a:r>
              <a:rPr lang="en-US" altLang="ru-RU" baseline="0" dirty="0" smtClean="0">
                <a:sym typeface="System"/>
              </a:rPr>
              <a:t>Ar.</a:t>
            </a:r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Однако, для него, в отличии от более дорогого и хорошо откалиброванного </a:t>
            </a:r>
            <a:r>
              <a:rPr lang="en-US" altLang="ru-RU" baseline="0" dirty="0" err="1" smtClean="0">
                <a:sym typeface="System"/>
              </a:rPr>
              <a:t>Xe</a:t>
            </a:r>
            <a:r>
              <a:rPr lang="ru-RU" altLang="ru-RU" baseline="0" dirty="0" smtClean="0">
                <a:sym typeface="System"/>
              </a:rPr>
              <a:t>, практически отсутствуют точные калибровки при криогенных температурах.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baseline="0" dirty="0" smtClean="0"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aseline="0" dirty="0" smtClean="0">
                <a:sym typeface="System"/>
              </a:rPr>
              <a:t>Те не менее, в Итальянской лаборатории Гранд-</a:t>
            </a:r>
            <a:r>
              <a:rPr lang="ru-RU" altLang="ru-RU" baseline="0" dirty="0" err="1" smtClean="0">
                <a:sym typeface="System"/>
              </a:rPr>
              <a:t>Сассо</a:t>
            </a:r>
            <a:r>
              <a:rPr lang="ru-RU" altLang="ru-RU" baseline="0" dirty="0" smtClean="0">
                <a:sym typeface="System"/>
              </a:rPr>
              <a:t> планируют реализовать последовательно детекторы темной материи с самой большой массой жидкого аргона в мире: 20, 100 и 200 тонн.</a:t>
            </a:r>
            <a:endParaRPr lang="en-US" altLang="ru-RU" baseline="0" dirty="0" smtClean="0">
              <a:sym typeface="System"/>
            </a:endParaRPr>
          </a:p>
          <a:p>
            <a:endParaRPr lang="ru-RU" altLang="ru-RU" baseline="0" dirty="0" smtClean="0">
              <a:sym typeface="System"/>
            </a:endParaRPr>
          </a:p>
          <a:p>
            <a:r>
              <a:rPr lang="ru-RU" altLang="ru-RU" baseline="0" dirty="0" smtClean="0">
                <a:sym typeface="System"/>
              </a:rPr>
              <a:t>В этой связи актуальной является задача калибровки детекторов темной материи на аргоне,  особенно в области низких энергий ядер отдачи – менее 10 кэВ.</a:t>
            </a:r>
            <a:endParaRPr lang="en-US" altLang="ru-RU" baseline="0" dirty="0" smtClean="0">
              <a:sym typeface="System"/>
            </a:endParaRPr>
          </a:p>
          <a:p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1</a:t>
            </a:r>
            <a:r>
              <a:rPr lang="en-US" altLang="ru-RU" b="0" dirty="0" smtClean="0">
                <a:latin typeface="Wingdings" panose="05000000000000000000" pitchFamily="2" charset="2"/>
              </a:rPr>
              <a:t>:</a:t>
            </a:r>
            <a:r>
              <a:rPr lang="ru-RU" altLang="ru-RU" b="0" dirty="0" smtClean="0">
                <a:latin typeface="Wingdings" panose="05000000000000000000" pitchFamily="2" charset="2"/>
              </a:rPr>
              <a:t>00 – </a:t>
            </a: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5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84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Существует три канала потерь</a:t>
            </a:r>
            <a:r>
              <a:rPr lang="ru-RU" baseline="0" dirty="0" smtClean="0"/>
              <a:t> энергии в веществе: на свет, на ионизацию и на тепло(образование фононов).</a:t>
            </a:r>
          </a:p>
          <a:p>
            <a:r>
              <a:rPr lang="ru-RU" baseline="0" dirty="0" smtClean="0"/>
              <a:t>В детекторах на основе жидких благородных газов измеряют свет и ионизацию.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Тема моей работы заключается в калибровке одного из каналов - ионизационного. </a:t>
            </a:r>
          </a:p>
          <a:p>
            <a:r>
              <a:rPr lang="ru-RU" baseline="0" dirty="0" smtClean="0"/>
              <a:t>Калибровка осуществляется с помощью рассеяния нейтронов, т.к. упругое рассеяние нейтронов на ядрах приводит к образования ядер отдачи, идеально имитируя сигнал от </a:t>
            </a:r>
            <a:r>
              <a:rPr lang="ru-RU" baseline="0" dirty="0" err="1" smtClean="0"/>
              <a:t>вимпом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Обычно используют двухфазный детектор, т.к. в жидкой фазе вероятность частице </a:t>
            </a:r>
            <a:r>
              <a:rPr lang="ru-RU" baseline="0" dirty="0" err="1" smtClean="0"/>
              <a:t>провзаимодействовать</a:t>
            </a:r>
            <a:r>
              <a:rPr lang="ru-RU" baseline="0" dirty="0" smtClean="0"/>
              <a:t> значительно выше, чем в газе, а в газовой фазе легко добиться усиления.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Взаимодействие частицы в жидкой фазе производит первичную сцинтилляцию (</a:t>
            </a:r>
            <a:r>
              <a:rPr lang="en-US" baseline="0" dirty="0" smtClean="0"/>
              <a:t>S1</a:t>
            </a:r>
            <a:r>
              <a:rPr lang="ru-RU" baseline="0" dirty="0" smtClean="0"/>
              <a:t>)</a:t>
            </a:r>
            <a:r>
              <a:rPr lang="en-US" baseline="0" dirty="0" smtClean="0"/>
              <a:t> </a:t>
            </a:r>
            <a:r>
              <a:rPr lang="ru-RU" baseline="0" dirty="0" smtClean="0"/>
              <a:t>и ионизацию.</a:t>
            </a:r>
          </a:p>
          <a:p>
            <a:r>
              <a:rPr lang="ru-RU" b="0" dirty="0" smtClean="0"/>
              <a:t>Электроны дрейфуют от места взаимодействия под действием электрического поля и вытягиваются в газ, где они порождают вторичную</a:t>
            </a:r>
            <a:r>
              <a:rPr lang="ru-RU" b="0" baseline="0" dirty="0" smtClean="0"/>
              <a:t> сцинтилляцию (</a:t>
            </a:r>
            <a:r>
              <a:rPr lang="en-US" b="0" baseline="0" dirty="0" smtClean="0"/>
              <a:t>S2</a:t>
            </a:r>
            <a:r>
              <a:rPr lang="ru-RU" b="0" baseline="0" dirty="0" smtClean="0"/>
              <a:t>)</a:t>
            </a:r>
            <a:r>
              <a:rPr lang="en-US" b="0" baseline="0" dirty="0" smtClean="0"/>
              <a:t>.</a:t>
            </a:r>
            <a:endParaRPr lang="ru-RU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Ионизационный</a:t>
            </a:r>
            <a:r>
              <a:rPr lang="ru-RU" b="0" baseline="0" dirty="0" smtClean="0"/>
              <a:t> выход – это отношение числа электронов, избежавших рекомбинации с положительными ионами </a:t>
            </a:r>
            <a:r>
              <a:rPr lang="en-US" b="0" baseline="0" dirty="0" smtClean="0"/>
              <a:t>(ne) </a:t>
            </a:r>
            <a:r>
              <a:rPr lang="ru-RU" b="0" baseline="0" dirty="0" smtClean="0"/>
              <a:t> и энергии, выделенной ядром отдачи (</a:t>
            </a:r>
            <a:r>
              <a:rPr lang="en-US" b="0" baseline="0" dirty="0" smtClean="0"/>
              <a:t>E</a:t>
            </a:r>
            <a:r>
              <a:rPr lang="ru-RU" b="0" baseline="0" dirty="0" smtClean="0"/>
              <a:t>)</a:t>
            </a:r>
            <a:r>
              <a:rPr lang="en-US" b="0" baseline="0" dirty="0" smtClean="0"/>
              <a:t>.</a:t>
            </a:r>
            <a:endParaRPr lang="en-US" b="0" dirty="0" smtClean="0"/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</a:t>
            </a:r>
            <a:r>
              <a:rPr lang="ru-RU" altLang="ru-RU" b="0" dirty="0" smtClean="0">
                <a:latin typeface="Wingdings" panose="05000000000000000000" pitchFamily="2" charset="2"/>
              </a:rPr>
              <a:t>5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0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Наша экспериментальная установка содержит вакуумно-изолированную 9-л  двухфазную криогенную камеру заполненную 2.5 жидкого аргона.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Сборка с электролюминесцентным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зазором расположена внутри криогенной камеры, а нейтронный генератор расположен под ней.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baseline="0" dirty="0" smtClean="0">
                <a:solidFill>
                  <a:srgbClr val="000099"/>
                </a:solidFill>
              </a:rPr>
              <a:t>В течении каждой процедуры сжижения аргон очищается от электроотрицательных примесей фильтром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, обеспечивая время жизни электронов в жидкости более 100 </a:t>
            </a:r>
            <a:r>
              <a:rPr lang="ru-RU" altLang="ru-RU" sz="1200" b="0" baseline="0" dirty="0" err="1" smtClean="0">
                <a:solidFill>
                  <a:srgbClr val="000099"/>
                </a:solidFill>
              </a:rPr>
              <a:t>мкс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alt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r>
              <a:rPr lang="ru-RU" altLang="ru-RU" b="0" dirty="0" smtClean="0">
                <a:latin typeface="Wingdings" panose="05000000000000000000" pitchFamily="2" charset="2"/>
              </a:rPr>
              <a:t> </a:t>
            </a:r>
            <a:r>
              <a:rPr lang="ru-RU" altLang="ru-RU" b="0" dirty="0" smtClean="0">
                <a:latin typeface="Wingdings" panose="05000000000000000000" pitchFamily="2" charset="2"/>
              </a:rPr>
              <a:t>– </a:t>
            </a:r>
            <a:r>
              <a:rPr lang="en-US" altLang="ru-RU" b="0" dirty="0" smtClean="0">
                <a:latin typeface="Wingdings" panose="05000000000000000000" pitchFamily="2" charset="2"/>
              </a:rPr>
              <a:t>3:</a:t>
            </a:r>
            <a:r>
              <a:rPr lang="ru-RU" altLang="ru-RU" b="0" dirty="0" smtClean="0">
                <a:latin typeface="Wingdings" panose="05000000000000000000" pitchFamily="2" charset="2"/>
              </a:rPr>
              <a:t>3</a:t>
            </a:r>
            <a:r>
              <a:rPr lang="en-US" altLang="ru-RU" b="0" dirty="0" smtClean="0">
                <a:latin typeface="Wingdings" panose="05000000000000000000" pitchFamily="2" charset="2"/>
              </a:rPr>
              <a:t>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Криогенная камера содержит катод, два поле формирующих электрода, </a:t>
            </a:r>
            <a:r>
              <a:rPr lang="en-US" baseline="0" dirty="0" smtClean="0"/>
              <a:t>THGEM0</a:t>
            </a:r>
            <a:r>
              <a:rPr lang="ru-RU" baseline="0" dirty="0" smtClean="0"/>
              <a:t>, погруженный в жидкий аргон, и </a:t>
            </a:r>
            <a:r>
              <a:rPr lang="en-US" baseline="0" dirty="0" smtClean="0"/>
              <a:t>THGEM</a:t>
            </a:r>
            <a:r>
              <a:rPr lang="ru-RU" baseline="0" dirty="0" smtClean="0"/>
              <a:t>1, расположенный в газовой фазе.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Электролюминесцентный зазор формируется поверхностью жидкости и </a:t>
            </a:r>
            <a:r>
              <a:rPr lang="en-US" baseline="0" dirty="0" smtClean="0"/>
              <a:t>THGEM1</a:t>
            </a:r>
            <a:r>
              <a:rPr lang="ru-RU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3</a:t>
            </a:r>
            <a:r>
              <a:rPr lang="en-US" baseline="0" dirty="0" smtClean="0"/>
              <a:t>:30 </a:t>
            </a:r>
            <a:r>
              <a:rPr lang="en-US" baseline="0" dirty="0" smtClean="0"/>
              <a:t>– </a:t>
            </a:r>
            <a:r>
              <a:rPr lang="en-US" baseline="0" dirty="0" smtClean="0"/>
              <a:t>4:</a:t>
            </a:r>
            <a:r>
              <a:rPr lang="ru-RU" baseline="0" dirty="0" smtClean="0"/>
              <a:t>0</a:t>
            </a:r>
            <a:r>
              <a:rPr lang="en-US" baseline="0" dirty="0" smtClean="0"/>
              <a:t>0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Первичный</a:t>
            </a:r>
            <a:r>
              <a:rPr lang="ru-RU" baseline="0" dirty="0" smtClean="0"/>
              <a:t> ионизационный заряд в жидком аргоне был вызван либо 60 кэВ фотоном от источника </a:t>
            </a:r>
            <a:r>
              <a:rPr lang="en-US" baseline="0" dirty="0" smtClean="0"/>
              <a:t>241Am</a:t>
            </a:r>
            <a:r>
              <a:rPr lang="ru-RU" baseline="0" dirty="0" smtClean="0"/>
              <a:t> или </a:t>
            </a:r>
            <a:r>
              <a:rPr lang="en-US" baseline="0" dirty="0" smtClean="0"/>
              <a:t>2.45 MeV </a:t>
            </a:r>
            <a:r>
              <a:rPr lang="ru-RU" baseline="0" dirty="0" smtClean="0"/>
              <a:t> нейтроном от </a:t>
            </a:r>
            <a:r>
              <a:rPr lang="ru-RU" dirty="0" smtClean="0"/>
              <a:t>генератора</a:t>
            </a:r>
            <a:r>
              <a:rPr lang="en-US" dirty="0" smtClean="0"/>
              <a:t> </a:t>
            </a:r>
            <a:r>
              <a:rPr lang="ru-RU" dirty="0" smtClean="0"/>
              <a:t>нейтронов.</a:t>
            </a:r>
          </a:p>
          <a:p>
            <a:r>
              <a:rPr lang="ru-RU" dirty="0" smtClean="0"/>
              <a:t>На левой картинке</a:t>
            </a:r>
            <a:r>
              <a:rPr lang="ru-RU" baseline="0" dirty="0" smtClean="0"/>
              <a:t> показана типичная осциллограмма с исходным сигналом и интегральный спектр от изотопа </a:t>
            </a:r>
            <a:r>
              <a:rPr lang="en-US" baseline="0" dirty="0" smtClean="0"/>
              <a:t>Am.</a:t>
            </a:r>
          </a:p>
          <a:p>
            <a:r>
              <a:rPr lang="ru-RU" dirty="0" smtClean="0"/>
              <a:t>На правой картинке показаны интегральные спектры для заходов с </a:t>
            </a:r>
            <a:r>
              <a:rPr lang="en-US" dirty="0" smtClean="0"/>
              <a:t>Am,</a:t>
            </a:r>
            <a:r>
              <a:rPr lang="ru-RU" dirty="0" smtClean="0"/>
              <a:t> нейтронами и</a:t>
            </a:r>
            <a:r>
              <a:rPr lang="en-US" dirty="0" smtClean="0"/>
              <a:t> </a:t>
            </a:r>
            <a:r>
              <a:rPr lang="ru-RU" dirty="0" smtClean="0"/>
              <a:t>спектр для фонового захода.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4</a:t>
            </a:r>
            <a:r>
              <a:rPr lang="en-US" dirty="0" smtClean="0"/>
              <a:t>:00</a:t>
            </a:r>
            <a:r>
              <a:rPr lang="en-US" baseline="0" dirty="0" smtClean="0"/>
              <a:t> </a:t>
            </a:r>
            <a:r>
              <a:rPr lang="en-US" baseline="0" dirty="0" smtClean="0"/>
              <a:t>– </a:t>
            </a:r>
            <a:r>
              <a:rPr lang="ru-RU" baseline="0" dirty="0" smtClean="0"/>
              <a:t>4</a:t>
            </a:r>
            <a:r>
              <a:rPr lang="en-US" baseline="0" dirty="0" smtClean="0"/>
              <a:t>:</a:t>
            </a:r>
            <a:r>
              <a:rPr lang="ru-RU" baseline="0" dirty="0" smtClean="0"/>
              <a:t>3</a:t>
            </a:r>
            <a:r>
              <a:rPr lang="en-US" baseline="0" dirty="0" smtClean="0"/>
              <a:t>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smtClean="0"/>
              <a:t>Чтобы измерить ионизационный выход мы вычли</a:t>
            </a:r>
            <a:r>
              <a:rPr lang="ru-RU" b="0" baseline="0" dirty="0" smtClean="0"/>
              <a:t> вклад фона из данных, полученных в заходе с нейтронами (результат на верхней левой картинке).</a:t>
            </a:r>
            <a:endParaRPr lang="ru-RU" b="0" dirty="0" smtClean="0"/>
          </a:p>
          <a:p>
            <a:r>
              <a:rPr lang="ru-RU" b="0" dirty="0" smtClean="0"/>
              <a:t>После</a:t>
            </a:r>
            <a:r>
              <a:rPr lang="ru-RU" b="0" baseline="0" dirty="0" smtClean="0"/>
              <a:t> этого мы вычли вклад гамма подложки, вызванной радиационным захватом в окружающих материалах (результат на нижней левой картинке).</a:t>
            </a:r>
            <a:endParaRPr lang="ru-RU" b="0" dirty="0" smtClean="0"/>
          </a:p>
          <a:p>
            <a:r>
              <a:rPr lang="ru-RU" b="0" dirty="0" smtClean="0"/>
              <a:t>Наконец,</a:t>
            </a:r>
            <a:r>
              <a:rPr lang="ru-RU" b="0" baseline="0" dirty="0" smtClean="0"/>
              <a:t> интеграл сигнала в нейтронном заходе был нормирован на 60 кэВ пик и мы нашли конечную точку спектра в числе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(т.е. числе электронов, избежавших рекомбинацию с позитивными ионами).</a:t>
            </a:r>
            <a:endParaRPr lang="ru-RU" b="0" dirty="0" smtClean="0"/>
          </a:p>
          <a:p>
            <a:endParaRPr lang="ru-RU" b="0" baseline="0" dirty="0" smtClean="0"/>
          </a:p>
          <a:p>
            <a:r>
              <a:rPr lang="ru-RU" b="0" baseline="0" dirty="0" smtClean="0"/>
              <a:t>Теоретический спектр (красная кривая на правой картинке) был свернут с функцией энергетического разрешения (черная кривая – это результат свертки).</a:t>
            </a:r>
            <a:endParaRPr lang="en-US" b="0" baseline="0" dirty="0" smtClean="0"/>
          </a:p>
          <a:p>
            <a:r>
              <a:rPr lang="ru-RU" b="0" baseline="0" dirty="0" smtClean="0"/>
              <a:t>Ионизационный выход был найден как отношение конечных точек спектра в эксперименте и теории.</a:t>
            </a:r>
          </a:p>
          <a:p>
            <a:endParaRPr lang="en-US" b="0" baseline="0" dirty="0" smtClean="0"/>
          </a:p>
          <a:p>
            <a:r>
              <a:rPr lang="ru-RU" b="0" dirty="0" smtClean="0"/>
              <a:t>4</a:t>
            </a:r>
            <a:r>
              <a:rPr lang="en-US" b="0" dirty="0" smtClean="0"/>
              <a:t>:</a:t>
            </a:r>
            <a:r>
              <a:rPr lang="ru-RU" b="0" dirty="0" smtClean="0"/>
              <a:t>3</a:t>
            </a:r>
            <a:r>
              <a:rPr lang="en-US" b="0" dirty="0" smtClean="0"/>
              <a:t>0 </a:t>
            </a:r>
            <a:r>
              <a:rPr lang="en-US" b="0" dirty="0" smtClean="0"/>
              <a:t>– </a:t>
            </a:r>
            <a:r>
              <a:rPr lang="ru-RU" b="0" dirty="0" smtClean="0"/>
              <a:t>5</a:t>
            </a:r>
            <a:r>
              <a:rPr lang="en-US" b="0" dirty="0" smtClean="0"/>
              <a:t>:</a:t>
            </a:r>
            <a:r>
              <a:rPr lang="ru-RU" b="0" dirty="0" smtClean="0"/>
              <a:t>50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smtClean="0"/>
              <a:t>На графике представлен</a:t>
            </a:r>
            <a:r>
              <a:rPr lang="ru-RU" b="0" baseline="0" dirty="0" smtClean="0"/>
              <a:t> ионизационный выход ядер отдачи как функция электрического поля для двух наборов данных:</a:t>
            </a:r>
            <a:endParaRPr lang="ru-RU" b="0" dirty="0" smtClean="0"/>
          </a:p>
          <a:p>
            <a:r>
              <a:rPr lang="ru-RU" b="0" baseline="0" dirty="0" smtClean="0"/>
              <a:t>Квадрат для предыдущих данных, полученных в 2014 и круги для текущих данных.</a:t>
            </a:r>
          </a:p>
          <a:p>
            <a:endParaRPr lang="ru-RU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dirty="0" smtClean="0"/>
              <a:t>Систематическая ошибка является доминирующей и возникает из-за использования ионизационных выходов электронов отдачи для калибровки.</a:t>
            </a:r>
            <a:endParaRPr lang="en-US" altLang="ru-RU" dirty="0" smtClean="0"/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Данные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хорошо описываются моделью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со свободным параметром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kb.</a:t>
            </a:r>
            <a:endParaRPr lang="ru-RU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Полученное значение параметра согласуется с другим экспериментом, выполненным группой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Бернштейна, в котором это значение составило 1.35.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ru-RU" dirty="0" smtClean="0"/>
              <a:t>5</a:t>
            </a:r>
            <a:r>
              <a:rPr lang="en-US" dirty="0" smtClean="0"/>
              <a:t>:</a:t>
            </a:r>
            <a:r>
              <a:rPr lang="ru-RU" dirty="0" smtClean="0"/>
              <a:t>5</a:t>
            </a:r>
            <a:r>
              <a:rPr lang="en-US" dirty="0" smtClean="0"/>
              <a:t>0 </a:t>
            </a:r>
            <a:r>
              <a:rPr lang="en-US" dirty="0" smtClean="0"/>
              <a:t>– </a:t>
            </a:r>
            <a:r>
              <a:rPr lang="ru-RU" dirty="0" smtClean="0"/>
              <a:t>6</a:t>
            </a:r>
            <a:r>
              <a:rPr lang="en-US" dirty="0" smtClean="0"/>
              <a:t>:</a:t>
            </a:r>
            <a:r>
              <a:rPr lang="ru-RU" dirty="0" smtClean="0"/>
              <a:t>50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.xml"/><Relationship Id="rId7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3600" b="1" dirty="0" smtClean="0">
                <a:solidFill>
                  <a:srgbClr val="C00000"/>
                </a:solidFill>
              </a:rPr>
              <a:t>Измерение ионизационных выходов ядер отдачи в жидком аргоне методом рассеяния нейтронов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8309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dirty="0" smtClean="0">
                <a:solidFill>
                  <a:srgbClr val="000099"/>
                </a:solidFill>
              </a:rPr>
              <a:t>Конкурс молодых ученых кафедры ФЭЧ</a:t>
            </a:r>
          </a:p>
          <a:p>
            <a:pPr algn="ctr"/>
            <a:r>
              <a:rPr lang="ru-RU" altLang="ru-RU" sz="2400" b="1" dirty="0" smtClean="0">
                <a:solidFill>
                  <a:srgbClr val="000099"/>
                </a:solidFill>
              </a:rPr>
              <a:t>18 мая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,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000" b="1" u="sng" dirty="0" smtClean="0">
                <a:solidFill>
                  <a:srgbClr val="000099"/>
                </a:solidFill>
              </a:rPr>
              <a:t>Олейников Владислав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he-IL" sz="1800" i="1" dirty="0" smtClean="0">
                <a:solidFill>
                  <a:srgbClr val="000099"/>
                </a:solidFill>
              </a:rPr>
              <a:t>Институт Ядерной Физики 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(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ИЯФ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),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Новосибирск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Россия</a:t>
            </a:r>
            <a:endParaRPr lang="en-US" altLang="he-IL" sz="1800" i="1" dirty="0">
              <a:solidFill>
                <a:srgbClr val="000099"/>
              </a:solidFill>
            </a:endParaRPr>
          </a:p>
          <a:p>
            <a:pPr algn="ctr"/>
            <a:r>
              <a:rPr lang="ru-RU" altLang="he-IL" sz="1800" i="1" dirty="0" smtClean="0">
                <a:solidFill>
                  <a:srgbClr val="000099"/>
                </a:solidFill>
              </a:rPr>
              <a:t>Новосибирский Государственный Университет 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(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НГУ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),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Новосибирск</a:t>
            </a:r>
            <a:r>
              <a:rPr lang="en-US" altLang="he-IL" sz="1800" i="1" dirty="0" smtClean="0">
                <a:solidFill>
                  <a:srgbClr val="000099"/>
                </a:solidFill>
              </a:rPr>
              <a:t>, </a:t>
            </a:r>
            <a:r>
              <a:rPr lang="ru-RU" altLang="he-IL" sz="1800" i="1" dirty="0" smtClean="0">
                <a:solidFill>
                  <a:srgbClr val="000099"/>
                </a:solidFill>
              </a:rPr>
              <a:t>Россия</a:t>
            </a:r>
            <a:endParaRPr lang="en-US" altLang="he-IL" sz="1800" i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сравнение с другими экспериментами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1" y="4586089"/>
            <a:ext cx="4166885" cy="2176838"/>
          </a:xfrm>
          <a:prstGeom prst="rect">
            <a:avLst/>
          </a:prstGeom>
        </p:spPr>
      </p:pic>
      <p:sp>
        <p:nvSpPr>
          <p:cNvPr id="4" name="Rectangle 10 1"/>
          <p:cNvSpPr>
            <a:spLocks noChangeArrowheads="1"/>
          </p:cNvSpPr>
          <p:nvPr/>
        </p:nvSpPr>
        <p:spPr bwMode="auto">
          <a:xfrm>
            <a:off x="570964" y="4191482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402" y="4867532"/>
            <a:ext cx="4147197" cy="1717438"/>
          </a:xfrm>
          <a:prstGeom prst="rect">
            <a:avLst/>
          </a:prstGeom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5090281" y="4140376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00" y="897528"/>
            <a:ext cx="7083071" cy="310782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7792" y="4094076"/>
            <a:ext cx="4251369" cy="26804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737849" y="4092656"/>
            <a:ext cx="4251369" cy="26804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5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Заключение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70898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Мы измерили ионизационные выходы ядер отдачи в жидком аргоне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методом рассеяния нейтронов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 новом диапазоне электрических полей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Полученные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данные в рамках модели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согласуются с нашим предыдущим измерением и другими экспериментами.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Объединение и экстраполяция всех доступных на данный момент данных по ионизационному выходу 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ядер отдачи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в жидком аргоне указывает на существование минимума по шкале энергии.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Данные исследования особенно актуальны для новых масштабных экспериментов по поиску темной материи, в частности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для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коллаборации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Возможные систематики</a:t>
            </a:r>
            <a:endParaRPr lang="en-US" altLang="ru-RU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4" y="1052222"/>
            <a:ext cx="4621637" cy="265175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Описание моделей</a:t>
            </a:r>
            <a:endParaRPr lang="en-US" altLang="ru-RU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being developed in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there is also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473"/>
            <a:ext cx="503237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resolution,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Light WIMP puzzle: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possible signal in DAMA/LIBRA</a:t>
            </a:r>
          </a:p>
        </p:txBody>
      </p:sp>
      <p:sp>
        <p:nvSpPr>
          <p:cNvPr id="43011" name="Rectangle 12"/>
          <p:cNvSpPr>
            <a:spLocks noChangeArrowheads="1"/>
          </p:cNvSpPr>
          <p:nvPr/>
        </p:nvSpPr>
        <p:spPr bwMode="auto">
          <a:xfrm>
            <a:off x="-31750" y="4114800"/>
            <a:ext cx="3603625" cy="14779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- DAMA/LIBRA [R.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Bernabei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et al. </a:t>
            </a:r>
            <a:r>
              <a:rPr lang="fr-FR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Eur. Phys. J. C 67 (2010) 39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-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</a:t>
            </a:r>
            <a:r>
              <a:rPr lang="en-US" altLang="ru-RU" sz="1800" b="1" baseline="-25000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threshold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=2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keVee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corresponding to 7-20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keVnr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6818313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067050"/>
            <a:ext cx="53816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5009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dirty="0" err="1">
                <a:solidFill>
                  <a:srgbClr val="10109F"/>
                </a:solidFill>
              </a:rPr>
              <a:t>Photon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emission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atomic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collision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processes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in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two-phase</a:t>
            </a:r>
            <a:r>
              <a:rPr lang="en-US" sz="2800" b="1" dirty="0" smtClean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argon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doped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with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xenon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nitrogen</a:t>
            </a:r>
            <a:endParaRPr lang="ru-RU" sz="2800" b="1" dirty="0">
              <a:solidFill>
                <a:srgbClr val="10109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10685"/>
            <a:ext cx="909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–</a:t>
            </a:r>
            <a:r>
              <a:rPr lang="ru-RU" dirty="0" err="1"/>
              <a:t>We</a:t>
            </a:r>
            <a:r>
              <a:rPr lang="ru-RU" dirty="0"/>
              <a:t> </a:t>
            </a:r>
            <a:r>
              <a:rPr lang="ru-RU" dirty="0" err="1"/>
              <a:t>present</a:t>
            </a:r>
            <a:r>
              <a:rPr lang="ru-RU" dirty="0"/>
              <a:t> a </a:t>
            </a:r>
            <a:r>
              <a:rPr lang="ru-RU" dirty="0" err="1"/>
              <a:t>comprehensive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atomic</a:t>
            </a:r>
            <a:r>
              <a:rPr lang="ru-RU" dirty="0"/>
              <a:t> </a:t>
            </a:r>
            <a:r>
              <a:rPr lang="ru-RU" dirty="0" err="1"/>
              <a:t>collision</a:t>
            </a:r>
            <a:r>
              <a:rPr lang="ru-RU" dirty="0"/>
              <a:t> </a:t>
            </a:r>
            <a:r>
              <a:rPr lang="ru-RU" dirty="0" err="1" smtClean="0"/>
              <a:t>processes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/>
              <a:t>argon</a:t>
            </a:r>
            <a:r>
              <a:rPr lang="ru-RU" dirty="0"/>
              <a:t> </a:t>
            </a:r>
            <a:r>
              <a:rPr lang="ru-RU" dirty="0" err="1"/>
              <a:t>doped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xenon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nitrogen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dopants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aimed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convert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smtClean="0"/>
              <a:t>VUV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pure</a:t>
            </a:r>
            <a:r>
              <a:rPr lang="ru-RU" dirty="0"/>
              <a:t> </a:t>
            </a:r>
            <a:r>
              <a:rPr lang="ru-RU" dirty="0" err="1"/>
              <a:t>Ar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 smtClean="0"/>
              <a:t>near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/>
              <a:t>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N2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gas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. </a:t>
            </a:r>
            <a:r>
              <a:rPr lang="ru-RU" dirty="0" err="1"/>
              <a:t>Such</a:t>
            </a:r>
            <a:r>
              <a:rPr lang="ru-RU" dirty="0"/>
              <a:t> a </a:t>
            </a:r>
            <a:r>
              <a:rPr lang="ru-RU" dirty="0" err="1"/>
              <a:t>mixture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relevant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 smtClean="0"/>
              <a:t>dark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matter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low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neutrino</a:t>
            </a:r>
            <a:r>
              <a:rPr lang="ru-RU" dirty="0"/>
              <a:t> </a:t>
            </a:r>
            <a:r>
              <a:rPr lang="ru-RU" dirty="0" err="1"/>
              <a:t>detectors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enhanced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efficiency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 smtClean="0"/>
              <a:t>primary</a:t>
            </a:r>
            <a:r>
              <a:rPr lang="en-US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/>
              <a:t>secondary</a:t>
            </a:r>
            <a:r>
              <a:rPr lang="ru-RU" dirty="0"/>
              <a:t> </a:t>
            </a:r>
            <a:r>
              <a:rPr lang="ru-RU" dirty="0" err="1"/>
              <a:t>scintillation</a:t>
            </a:r>
            <a:r>
              <a:rPr lang="ru-RU" dirty="0"/>
              <a:t> </a:t>
            </a:r>
            <a:r>
              <a:rPr lang="ru-RU" dirty="0" err="1"/>
              <a:t>signals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,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 smtClean="0"/>
              <a:t>may</a:t>
            </a:r>
            <a:r>
              <a:rPr lang="en-US" dirty="0" smtClean="0"/>
              <a:t> </a:t>
            </a:r>
            <a:r>
              <a:rPr lang="ru-RU" dirty="0" err="1" smtClean="0"/>
              <a:t>successfully</a:t>
            </a:r>
            <a:r>
              <a:rPr lang="ru-RU" dirty="0" smtClean="0"/>
              <a:t> </a:t>
            </a:r>
            <a:r>
              <a:rPr lang="ru-RU" dirty="0" err="1"/>
              <a:t>perform</a:t>
            </a:r>
            <a:r>
              <a:rPr lang="ru-RU" dirty="0"/>
              <a:t> </a:t>
            </a:r>
            <a:r>
              <a:rPr lang="ru-RU" dirty="0" err="1"/>
              <a:t>its</a:t>
            </a:r>
            <a:r>
              <a:rPr lang="ru-RU" dirty="0"/>
              <a:t> </a:t>
            </a:r>
            <a:r>
              <a:rPr lang="ru-RU" dirty="0" err="1"/>
              <a:t>job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VUV-</a:t>
            </a:r>
            <a:r>
              <a:rPr lang="ru-RU" dirty="0" err="1"/>
              <a:t>to</a:t>
            </a:r>
            <a:r>
              <a:rPr lang="ru-RU" dirty="0"/>
              <a:t>-UV </a:t>
            </a:r>
            <a:r>
              <a:rPr lang="ru-RU" dirty="0" err="1"/>
              <a:t>conversion</a:t>
            </a:r>
            <a:r>
              <a:rPr lang="ru-RU" dirty="0"/>
              <a:t> </a:t>
            </a:r>
            <a:r>
              <a:rPr lang="ru-RU" dirty="0" err="1" smtClean="0"/>
              <a:t>in</a:t>
            </a:r>
            <a:r>
              <a:rPr lang="en-US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even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presence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N2 </a:t>
            </a:r>
            <a:r>
              <a:rPr lang="ru-RU" dirty="0" err="1"/>
              <a:t>impurity</a:t>
            </a:r>
            <a:r>
              <a:rPr lang="ru-RU" dirty="0"/>
              <a:t>, </a:t>
            </a:r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 smtClean="0"/>
              <a:t>its</a:t>
            </a:r>
            <a:r>
              <a:rPr lang="en-US" dirty="0" smtClean="0"/>
              <a:t> </a:t>
            </a:r>
            <a:r>
              <a:rPr lang="ru-RU" dirty="0" err="1" smtClean="0"/>
              <a:t>content</a:t>
            </a:r>
            <a:r>
              <a:rPr lang="ru-RU" dirty="0" smtClean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exceed</a:t>
            </a:r>
            <a:r>
              <a:rPr lang="ru-RU" dirty="0"/>
              <a:t> 50 </a:t>
            </a:r>
            <a:r>
              <a:rPr lang="ru-RU" dirty="0" err="1"/>
              <a:t>ppm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0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Мотивация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0" y="800100"/>
            <a:ext cx="6347120" cy="2506198"/>
          </a:xfrm>
          <a:prstGeom prst="rect">
            <a:avLst/>
          </a:prstGeom>
        </p:spPr>
      </p:pic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3177986"/>
            <a:ext cx="9144000" cy="369331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Текущие эксперименты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: 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crystals - CaWO4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CRESST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CsI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(KIMS), Ge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CDMS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 err="1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CoGeNT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EDELWEISS),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NaI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DAMA/LIBRA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or Si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CDMS Si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);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liquids -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</a:t>
            </a:r>
            <a:r>
              <a:rPr lang="en-US" altLang="ru-RU" sz="1800" b="1" dirty="0" err="1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DarkSide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ArDM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DEAP) or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LUX, XENON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XMASS, ZEPLIN,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PANDA-X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stem"/>
              </a:rPr>
              <a:t>LZ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);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superheated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freon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liquids – bubble chambers (COUPP, PICASSO, PICO, SIMPLE);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directional (low-pressure gas and CCD) detectors (DMTPC, DRIFT, MIMAC, NEWAGE).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60320" y="2439648"/>
            <a:ext cx="4246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R.</a:t>
            </a:r>
            <a:r>
              <a:rPr lang="ru-RU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  <a:r>
              <a:rPr lang="en-US" altLang="ru-RU" sz="12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Bernabei</a:t>
            </a:r>
            <a:r>
              <a:rPr lang="en-US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et al. </a:t>
            </a:r>
            <a:r>
              <a:rPr lang="fr-FR" altLang="ru-RU" sz="12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Eur. Phys. J. C 67 (2010) 39</a:t>
            </a:r>
            <a:endParaRPr lang="ru-RU" altLang="ru-RU" sz="12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31531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the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neutrino-nucleus </a:t>
            </a:r>
            <a:r>
              <a:rPr lang="en-US" altLang="ru-RU" sz="2400" b="1" dirty="0">
                <a:solidFill>
                  <a:srgbClr val="000099"/>
                </a:solidFill>
              </a:rPr>
              <a:t>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>
                <a:solidFill>
                  <a:srgbClr val="000099"/>
                </a:solidFill>
              </a:rPr>
              <a:t>in the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       <a:rPr lang="en-US" altLang="ru-RU" sz="2400" b="1" dirty="0" err="1">
                <a:solidFill>
                  <a:srgbClr val="000099"/>
                </a:solidFill>
              </a:rPr>
              <a:t>DarkSide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Мотивация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07525" cy="3595687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0" y="4645475"/>
            <a:ext cx="9144000" cy="20313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Экономически целесообразно реализовать масштабируемый детектор можно только на жидком благородном газе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.</a:t>
            </a:r>
          </a:p>
          <a:p>
            <a:pPr lvl="0">
              <a:spcBef>
                <a:spcPts val="0"/>
              </a:spcBef>
              <a:buNone/>
              <a:defRPr/>
            </a:pPr>
            <a:endParaRPr lang="ru-RU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lvl="0">
              <a:spcBef>
                <a:spcPts val="0"/>
              </a:spcBef>
              <a:buNone/>
              <a:defRPr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Однако, для 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него, в отличии от более дорогого и хорошо откалиброванного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ru-RU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практически отсутствуют точные калибровки при криогенных температурах.</a:t>
            </a:r>
          </a:p>
          <a:p>
            <a:pPr lvl="0">
              <a:spcBef>
                <a:spcPts val="0"/>
              </a:spcBef>
              <a:buNone/>
              <a:defRPr/>
            </a:pPr>
            <a:endParaRPr lang="ru-RU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85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neutrons,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Nominal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signals.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yield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Direct Dark Matter search experiments: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detection techniques</a:t>
            </a:r>
          </a:p>
        </p:txBody>
      </p:sp>
      <p:sp>
        <p:nvSpPr>
          <p:cNvPr id="38915" name="Rectangle 12"/>
          <p:cNvSpPr>
            <a:spLocks noChangeArrowheads="1"/>
          </p:cNvSpPr>
          <p:nvPr/>
        </p:nvSpPr>
        <p:spPr bwMode="auto">
          <a:xfrm>
            <a:off x="6499225" y="1946275"/>
            <a:ext cx="2687638" cy="31400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To discriminate the dark-matter signal from background processes, one exploits one or two out of three possible signals: heat (phonons), scintillation light (photons) and ionization (electrons).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</a:t>
            </a:r>
          </a:p>
        </p:txBody>
      </p:sp>
      <p:sp>
        <p:nvSpPr>
          <p:cNvPr id="38916" name="Rectangle 12"/>
          <p:cNvSpPr>
            <a:spLocks noChangeArrowheads="1"/>
          </p:cNvSpPr>
          <p:nvPr/>
        </p:nvSpPr>
        <p:spPr bwMode="auto">
          <a:xfrm>
            <a:off x="1981200" y="6216650"/>
            <a:ext cx="2590800" cy="3079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F. Reindl, EPS-HEP 2015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6389688" cy="536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3567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721351"/>
            <a:ext cx="4553183" cy="613090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is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ratio of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the number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electric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Nuclear recoil data in LXe</a:t>
            </a:r>
          </a:p>
        </p:txBody>
      </p:sp>
      <p:sp>
        <p:nvSpPr>
          <p:cNvPr id="78851" name="Rectangle 12"/>
          <p:cNvSpPr>
            <a:spLocks noChangeArrowheads="1"/>
          </p:cNvSpPr>
          <p:nvPr/>
        </p:nvSpPr>
        <p:spPr bwMode="auto">
          <a:xfrm>
            <a:off x="0" y="5684838"/>
            <a:ext cx="44069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Ionization yield in LXe [B. Lenardo et al., arXiv:1412.4417]</a:t>
            </a:r>
          </a:p>
        </p:txBody>
      </p:sp>
      <p:sp>
        <p:nvSpPr>
          <p:cNvPr id="78852" name="Rectangle 12"/>
          <p:cNvSpPr>
            <a:spLocks noChangeArrowheads="1"/>
          </p:cNvSpPr>
          <p:nvPr/>
        </p:nvSpPr>
        <p:spPr bwMode="auto">
          <a:xfrm>
            <a:off x="4470400" y="5616575"/>
            <a:ext cx="4673600" cy="9239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1800" b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Scintillation quenching factor in LXe [T. Undagoitia and L. Rauch, arXiv:1509.08767]</a:t>
            </a:r>
          </a:p>
        </p:txBody>
      </p:sp>
      <p:pic>
        <p:nvPicPr>
          <p:cNvPr id="788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039813"/>
            <a:ext cx="4802187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1247775"/>
            <a:ext cx="42354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0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</a:t>
            </a:r>
            <a:endParaRPr lang="ru-RU" altLang="ru-RU" sz="2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61060"/>
            <a:ext cx="4039035" cy="339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73" y="1173833"/>
            <a:ext cx="4468223" cy="324853"/>
          </a:xfrm>
          <a:prstGeom prst="rect">
            <a:avLst/>
          </a:prstGeom>
        </p:spPr>
      </p:pic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91440" y="4188543"/>
            <a:ext cx="4039033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Существует три канала потерь энергии в веществе: на свет, на ионизацию и на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тепло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(образование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фононов</a:t>
            </a: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  <a:endParaRPr lang="en-US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endParaRPr 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детекторах на основе жидких благородных газов измеряют свет и ионизацию.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193973" y="1872419"/>
            <a:ext cx="4899227" cy="446891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Взаимодействие частицы в жидкой фазе производит первичную сцинтилляцию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S1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 ионизацию. </a:t>
            </a:r>
            <a:endParaRPr lang="en-US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Электроны дрейфуют от места взаимодействия под действием электрического поля и вытягиваются в газ, где они порождают вторичную сцинтилляцию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S2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buNone/>
            </a:pP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0">
              <a:buNone/>
              <a:defRPr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 – это отношение числа электронов, избежавших рекомбинации с положительными ионами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(ne)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и энергии, выделенной ядром отдачи (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Экспериментальная установка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709383"/>
            <a:ext cx="424172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Вакуумно-изолированная 9-литровая двухфазная криогенная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камера,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заполненная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.5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литрами жидкого аргона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3" y="4281070"/>
            <a:ext cx="42680" cy="1428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384649" y="5113115"/>
            <a:ext cx="1640550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Нейтронный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генератор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Сборка с ЭЛ зазором и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ФЭУ по периметру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800" b="1" dirty="0" smtClean="0">
                <a:solidFill>
                  <a:srgbClr val="000099"/>
                </a:solidFill>
              </a:rPr>
              <a:t>Криогенная камера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01" y="2964117"/>
            <a:ext cx="3992099" cy="389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175487"/>
            <a:ext cx="1675314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Дрейфовый регион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00367" y="6340997"/>
            <a:ext cx="1228603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ЭЛ зазор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47852" y="5609952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ФЭУ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796443"/>
            <a:ext cx="5152376" cy="203132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Криогенная камера содержит катод, два поле формирующих электрода,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THGEM0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погруженный в жидкий аргон, 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1, расположенный в газовой фазе.</a:t>
            </a:r>
          </a:p>
          <a:p>
            <a:pPr lvl="0">
              <a:spcBef>
                <a:spcPts val="0"/>
              </a:spcBef>
              <a:buNone/>
              <a:defRPr/>
            </a:pPr>
            <a:r>
              <a:rPr 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Электролюминесцентный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зазор формируется поверхностью жидкости и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THGEM1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00100"/>
            <a:ext cx="5151901" cy="3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исходные сигналы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25701" y="864733"/>
            <a:ext cx="4572000" cy="252376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Первичный 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заряд в жидком аргоне был вызван либо 60 кэВ фотоном от источника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241Am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или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2.45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МэВ </a:t>
            </a:r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нейтроном от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генератора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нейтронов.</a:t>
            </a:r>
            <a:endParaRPr lang="ru-RU" sz="15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ru-RU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На левой картинке показана типичная осциллограмма с исходным сигналом и интегральный спектр от изотопа </a:t>
            </a:r>
            <a:r>
              <a:rPr lang="en-US" sz="15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Am.</a:t>
            </a:r>
          </a:p>
          <a:p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На правой картинке показаны интегральные спектры для заходов с 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Am,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нейтронами и</a:t>
            </a:r>
            <a:r>
              <a:rPr lang="en-US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5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спектр для фонового захода.</a:t>
            </a:r>
            <a:endParaRPr lang="ru-RU" sz="15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экспериментальный и теоретический спектр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47409"/>
            <a:ext cx="9144000" cy="235756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Чтобы измерить ионизационный выход мы вычли вклад фона из данных, полученных в заходе с нейтронами (верхняя левая картинка). После этого мы вычли вклад гамма подложки, вызванной радиационным захватом в окружающих материалах (нижняя левая картинка). Наконец, интеграл сигнала в нейтронном заходе был нормирован на 60 кэВ пик и мы нашли конечную точку спектра в числе </a:t>
            </a:r>
            <a:r>
              <a:rPr lang="en-US" sz="1600" b="1" dirty="0" smtClean="0">
                <a:solidFill>
                  <a:srgbClr val="000099"/>
                </a:solidFill>
                <a:latin typeface="Comic Sans MS" pitchFamily="66" charset="0"/>
              </a:rPr>
              <a:t>ne </a:t>
            </a: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(т.е. числе электронов, избежавших рекомбинацию с позитивными ионами). </a:t>
            </a:r>
          </a:p>
          <a:p>
            <a:pPr>
              <a:buNone/>
            </a:pPr>
            <a:r>
              <a:rPr 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Теоретический спектр (красная кривая на правой картинке) был свернут с функцией энергетического разрешения (черная кривая – это результат свертки ). Ионизационный выход был найден как отношение конечных точек спектра в эксперименте и теории.</a:t>
            </a:r>
            <a:endParaRPr lang="ru-RU" sz="1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Измерение ионизационного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выхода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r>
              <a:rPr lang="ru-RU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результаты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56253" y="886051"/>
            <a:ext cx="4525701" cy="28623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Ионизационный выход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кэВ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при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0.56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и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0.62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кВ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см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Систематическая ошибка является доминирующей и возникает из-за использования ионизационных выходов электронов отдачи для калибровки.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4317357" cy="36870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3" y="5306706"/>
            <a:ext cx="4274250" cy="588688"/>
          </a:xfrm>
          <a:prstGeom prst="rect">
            <a:avLst/>
          </a:prstGeom>
        </p:spPr>
      </p:pic>
      <p:sp>
        <p:nvSpPr>
          <p:cNvPr id="11" name="Rectangle 12 1"/>
          <p:cNvSpPr>
            <a:spLocks noChangeArrowheads="1"/>
          </p:cNvSpPr>
          <p:nvPr/>
        </p:nvSpPr>
        <p:spPr bwMode="auto">
          <a:xfrm>
            <a:off x="1284791" y="4791956"/>
            <a:ext cx="266217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Модель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27" y="6017663"/>
            <a:ext cx="3600022" cy="2937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27" y="6373227"/>
            <a:ext cx="1271346" cy="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20042</TotalTime>
  <Words>4773</Words>
  <Application>Microsoft Office PowerPoint</Application>
  <PresentationFormat>Экран (4:3)</PresentationFormat>
  <Paragraphs>436</Paragraphs>
  <Slides>35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1150</cp:revision>
  <dcterms:created xsi:type="dcterms:W3CDTF">2017-01-31T10:55:29Z</dcterms:created>
  <dcterms:modified xsi:type="dcterms:W3CDTF">2017-05-16T15:09:46Z</dcterms:modified>
</cp:coreProperties>
</file>